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9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3" y="4982814"/>
            <a:ext cx="876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FF"/>
                </a:solidFill>
              </a:rPr>
              <a:t>Agrupamento</a:t>
            </a:r>
            <a:r>
              <a:rPr lang="en-US" sz="3600" dirty="0" smtClean="0">
                <a:solidFill>
                  <a:srgbClr val="FFFFFF"/>
                </a:solidFill>
              </a:rPr>
              <a:t> de </a:t>
            </a:r>
            <a:r>
              <a:rPr lang="en-US" sz="3600" dirty="0" err="1" smtClean="0">
                <a:solidFill>
                  <a:srgbClr val="FFFFFF"/>
                </a:solidFill>
              </a:rPr>
              <a:t>Escolas</a:t>
            </a:r>
            <a:r>
              <a:rPr lang="en-US" sz="3600" dirty="0" smtClean="0">
                <a:solidFill>
                  <a:srgbClr val="FFFFFF"/>
                </a:solidFill>
              </a:rPr>
              <a:t> de </a:t>
            </a:r>
            <a:r>
              <a:rPr lang="en-US" sz="3600" dirty="0" err="1" smtClean="0">
                <a:solidFill>
                  <a:srgbClr val="FFFFFF"/>
                </a:solidFill>
              </a:rPr>
              <a:t>Vilela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73" y="2169859"/>
            <a:ext cx="828367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59" y="6081059"/>
            <a:ext cx="865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err="1" smtClean="0">
                <a:solidFill>
                  <a:srgbClr val="FFFFFF"/>
                </a:solidFill>
              </a:rPr>
              <a:t>Ano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letivo</a:t>
            </a:r>
            <a:r>
              <a:rPr lang="en-US" smtClean="0">
                <a:solidFill>
                  <a:srgbClr val="FFFFFF"/>
                </a:solidFill>
              </a:rPr>
              <a:t>      2020/2021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0" y="2639291"/>
            <a:ext cx="2269673" cy="21509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Imagem 6" descr="Resultado de imagem para eqav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7" y="3654858"/>
            <a:ext cx="5432114" cy="111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266467" y="2241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 do Projeto</a:t>
            </a:r>
          </a:p>
          <a:p>
            <a:r>
              <a:rPr lang="pt-PT" dirty="0" smtClean="0"/>
              <a:t>Quadro </a:t>
            </a:r>
            <a:r>
              <a:rPr lang="pt-PT" dirty="0"/>
              <a:t>de Referência Europeu de Garantia da Qualidade para a Educação e Formação Profissionais </a:t>
            </a:r>
            <a:r>
              <a:rPr lang="pt-PT" b="1" dirty="0"/>
              <a:t>(Quadro EQAVET)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5002569" y="2454625"/>
            <a:ext cx="356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- </a:t>
            </a:r>
            <a:r>
              <a:rPr lang="pt-PT" dirty="0" err="1" smtClean="0">
                <a:solidFill>
                  <a:srgbClr val="FF0000"/>
                </a:solidFill>
              </a:rPr>
              <a:t>Stackeholder</a:t>
            </a:r>
            <a:r>
              <a:rPr lang="pt-PT" dirty="0" smtClean="0">
                <a:solidFill>
                  <a:srgbClr val="FF0000"/>
                </a:solidFill>
              </a:rPr>
              <a:t>: </a:t>
            </a: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Diretores de Curso </a:t>
            </a:r>
            <a:endParaRPr lang="pt-P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0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0" dirty="0"/>
          </a:p>
          <a:p>
            <a:r>
              <a:rPr lang="pt-PT" b="0" dirty="0" smtClean="0"/>
              <a:t> </a:t>
            </a:r>
            <a:r>
              <a:rPr lang="pt-PT" b="0" dirty="0"/>
              <a:t>Modelo para garantir a qualidade das escolas </a:t>
            </a:r>
            <a:r>
              <a:rPr lang="pt-PT" b="0" dirty="0" smtClean="0"/>
              <a:t>com ensino profissional </a:t>
            </a:r>
            <a:r>
              <a:rPr lang="pt-PT" b="0" dirty="0"/>
              <a:t>que segue determinados critérios e </a:t>
            </a:r>
            <a:r>
              <a:rPr lang="pt-PT" b="0" dirty="0" smtClean="0"/>
              <a:t>indicadores.</a:t>
            </a:r>
          </a:p>
          <a:p>
            <a:endParaRPr lang="pt-PT" b="0" dirty="0"/>
          </a:p>
          <a:p>
            <a:pPr algn="just"/>
            <a:r>
              <a:rPr lang="pt-PT" b="0" dirty="0" smtClean="0"/>
              <a:t>Instrumento </a:t>
            </a:r>
            <a:r>
              <a:rPr lang="pt-PT" b="0" dirty="0"/>
              <a:t>a adotar de forma voluntária, que permite documentar, desenvolver, monitorizar, avaliar e melhorar a eficiência da oferta de EFP e a qualidade das práticas de gestão, implicando processos de monitorização regulares, envolvendo mecanismos de avaliação interna e externa, e relatórios de progresso, estabelecendo critérios de qualidade e descritores indicativos que sustentam a monitorização e a produção de relatórios </a:t>
            </a:r>
            <a:r>
              <a:rPr lang="pt-PT" b="0" dirty="0" smtClean="0"/>
              <a:t>.</a:t>
            </a:r>
          </a:p>
          <a:p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</a:t>
            </a:r>
            <a:r>
              <a:rPr lang="pt-PT" dirty="0" smtClean="0"/>
              <a:t> </a:t>
            </a:r>
            <a:r>
              <a:rPr lang="pt-PT" dirty="0" err="1" smtClean="0"/>
              <a:t>objetivoS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PT" b="0" dirty="0"/>
          </a:p>
          <a:p>
            <a:r>
              <a:rPr lang="pt-PT" b="0" dirty="0"/>
              <a:t> Promover a adoção de procedimentos e práticas associadas às principais componentes do Quadro EQAVET</a:t>
            </a:r>
            <a:r>
              <a:rPr lang="pt-PT" b="0" dirty="0" smtClean="0"/>
              <a:t>.</a:t>
            </a:r>
          </a:p>
          <a:p>
            <a:endParaRPr lang="pt-PT" b="0" dirty="0"/>
          </a:p>
          <a:p>
            <a:r>
              <a:rPr lang="pt-PT" b="0" dirty="0" smtClean="0"/>
              <a:t>Obter </a:t>
            </a:r>
            <a:r>
              <a:rPr lang="pt-PT" b="0" dirty="0"/>
              <a:t>o selo EQAVET que comprova que o sistema de garantia da </a:t>
            </a:r>
            <a:r>
              <a:rPr lang="pt-PT" b="0" dirty="0" smtClean="0"/>
              <a:t>escola </a:t>
            </a:r>
            <a:r>
              <a:rPr lang="pt-PT" b="0" dirty="0"/>
              <a:t>se encontra alinhado com o Quadro </a:t>
            </a:r>
            <a:r>
              <a:rPr lang="pt-PT" b="0" dirty="0" smtClean="0"/>
              <a:t>europeu.</a:t>
            </a:r>
          </a:p>
          <a:p>
            <a:endParaRPr lang="pt-PT" b="0" dirty="0"/>
          </a:p>
          <a:p>
            <a:r>
              <a:rPr lang="pt-PT" b="0" dirty="0" smtClean="0"/>
              <a:t>Procurar </a:t>
            </a:r>
            <a:r>
              <a:rPr lang="pt-PT" b="0" dirty="0"/>
              <a:t>um acordo entre as </a:t>
            </a:r>
            <a:r>
              <a:rPr lang="pt-PT" b="0" dirty="0" smtClean="0"/>
              <a:t>perspetivas </a:t>
            </a:r>
            <a:r>
              <a:rPr lang="pt-PT" b="0" dirty="0"/>
              <a:t>dos alunos, dos encarregados de educação e dos empregadores sobre quais as competências que os alunos devem ter no final dos cursos para trabalhar hoje e no </a:t>
            </a:r>
            <a:r>
              <a:rPr lang="pt-PT" b="0" dirty="0" smtClean="0"/>
              <a:t>futuro.</a:t>
            </a:r>
          </a:p>
          <a:p>
            <a:endParaRPr lang="pt-PT" b="0" dirty="0" smtClean="0"/>
          </a:p>
          <a:p>
            <a:pPr algn="just"/>
            <a:r>
              <a:rPr lang="pt-PT" b="0" dirty="0" smtClean="0"/>
              <a:t>Garantir </a:t>
            </a:r>
            <a:r>
              <a:rPr lang="pt-PT" b="0" dirty="0"/>
              <a:t>que a escola consegue estabelecer essa comunicação entre estes participantes</a:t>
            </a:r>
            <a:r>
              <a:rPr lang="pt-PT" b="0" dirty="0" smtClean="0"/>
              <a:t>.</a:t>
            </a:r>
          </a:p>
          <a:p>
            <a:pPr algn="just"/>
            <a:endParaRPr lang="pt-PT" b="0" dirty="0"/>
          </a:p>
          <a:p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31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Indicadores que serão registados?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97943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Taxa </a:t>
            </a:r>
            <a:r>
              <a:rPr lang="pt-PT" dirty="0"/>
              <a:t>de conclusão em cursos </a:t>
            </a:r>
            <a:r>
              <a:rPr lang="pt-PT" dirty="0" smtClean="0"/>
              <a:t>profissionais</a:t>
            </a:r>
            <a:endParaRPr lang="pt-PT" dirty="0"/>
          </a:p>
          <a:p>
            <a:r>
              <a:rPr lang="pt-PT" b="0" dirty="0" smtClean="0"/>
              <a:t>a</a:t>
            </a:r>
            <a:r>
              <a:rPr lang="pt-PT" b="0" dirty="0"/>
              <a:t>) Percentagem de alunos/formandos que completam cursos </a:t>
            </a:r>
            <a:r>
              <a:rPr lang="pt-PT" b="0" dirty="0" smtClean="0"/>
              <a:t>profissionais (isto </a:t>
            </a:r>
            <a:r>
              <a:rPr lang="pt-PT" b="0" dirty="0"/>
              <a:t>é que obtêm uma qualificação) em relação ao total dos alunos/formandos que ingressam nesses cursos.</a:t>
            </a:r>
          </a:p>
          <a:p>
            <a:endParaRPr lang="pt-PT" b="0" dirty="0"/>
          </a:p>
          <a:p>
            <a:r>
              <a:rPr lang="pt-PT" dirty="0"/>
              <a:t>Taxa de colocação após conclusão de cursos </a:t>
            </a:r>
            <a:r>
              <a:rPr lang="pt-PT" dirty="0" smtClean="0"/>
              <a:t>profissionais</a:t>
            </a:r>
            <a:endParaRPr lang="pt-PT" dirty="0"/>
          </a:p>
          <a:p>
            <a:r>
              <a:rPr lang="pt-PT" b="0" dirty="0" smtClean="0"/>
              <a:t>a</a:t>
            </a:r>
            <a:r>
              <a:rPr lang="pt-PT" b="0" dirty="0"/>
              <a:t>) Proporção de alunos/formandos que completam um curso </a:t>
            </a:r>
            <a:r>
              <a:rPr lang="pt-PT" b="0" dirty="0" smtClean="0"/>
              <a:t>profissional e </a:t>
            </a:r>
            <a:r>
              <a:rPr lang="pt-PT" b="0" dirty="0"/>
              <a:t>que estão no mercado de trabalho, em formação (incluindo nível superior) ou outros destinos, no período de 12-36 meses após a conclusão do curso.</a:t>
            </a:r>
          </a:p>
          <a:p>
            <a:endParaRPr lang="pt-PT" b="0" dirty="0"/>
          </a:p>
          <a:p>
            <a:r>
              <a:rPr lang="pt-PT" dirty="0"/>
              <a:t>Utilização das competências adquiridas no local de trabalho</a:t>
            </a:r>
          </a:p>
          <a:p>
            <a:r>
              <a:rPr lang="pt-PT" b="0" dirty="0" smtClean="0"/>
              <a:t>a</a:t>
            </a:r>
            <a:r>
              <a:rPr lang="pt-PT" b="0" dirty="0"/>
              <a:t>) </a:t>
            </a:r>
            <a:r>
              <a:rPr lang="pt-PT" b="0" dirty="0" smtClean="0"/>
              <a:t>Percentagem </a:t>
            </a:r>
            <a:r>
              <a:rPr lang="pt-PT" b="0" dirty="0"/>
              <a:t>de alunos/formandos que completam um curso </a:t>
            </a:r>
            <a:r>
              <a:rPr lang="pt-PT" b="0" dirty="0" smtClean="0"/>
              <a:t>profissional e </a:t>
            </a:r>
            <a:r>
              <a:rPr lang="pt-PT" b="0" dirty="0"/>
              <a:t>que trabalham em profissões diretamente relacionadas com o curso/Área de Educação e Formação que concluíram.</a:t>
            </a:r>
          </a:p>
          <a:p>
            <a:r>
              <a:rPr lang="pt-PT" b="0" dirty="0" smtClean="0"/>
              <a:t>b3</a:t>
            </a:r>
            <a:r>
              <a:rPr lang="pt-PT" b="0" dirty="0"/>
              <a:t>) Percentagem de empregadores que estão satisfeitos com os formandos que completaram um curso </a:t>
            </a:r>
            <a:r>
              <a:rPr lang="pt-PT" b="0" dirty="0" smtClean="0"/>
              <a:t>profissional.</a:t>
            </a:r>
            <a:endParaRPr lang="pt-PT" b="0" dirty="0"/>
          </a:p>
          <a:p>
            <a:endParaRPr lang="pt-PT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9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Novo Indicador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0" dirty="0"/>
              <a:t>Taxa de desistência, transferência e anulação de matrícula. Como forma de obter uma análise mais detalhada do principal problema do ensino profissional na escola, a elevada taxa de desistência, foram criados os seguintes indicadores:</a:t>
            </a:r>
          </a:p>
          <a:p>
            <a:endParaRPr lang="pt-PT" b="0" dirty="0"/>
          </a:p>
          <a:p>
            <a:r>
              <a:rPr lang="pt-PT" dirty="0"/>
              <a:t>a) Percentagem de alunos desistentes por </a:t>
            </a:r>
            <a:r>
              <a:rPr lang="pt-PT" dirty="0" smtClean="0"/>
              <a:t>ano</a:t>
            </a:r>
            <a:endParaRPr lang="pt-PT" dirty="0"/>
          </a:p>
          <a:p>
            <a:r>
              <a:rPr lang="pt-PT" dirty="0"/>
              <a:t>b) Percentagem de transferência no 10º </a:t>
            </a:r>
            <a:r>
              <a:rPr lang="pt-PT" dirty="0" smtClean="0"/>
              <a:t>ano</a:t>
            </a:r>
            <a:endParaRPr lang="pt-PT" dirty="0"/>
          </a:p>
          <a:p>
            <a:r>
              <a:rPr lang="pt-PT" dirty="0"/>
              <a:t>c) Percentagem de anulação de matrícula no 10º </a:t>
            </a:r>
            <a:r>
              <a:rPr lang="pt-PT" dirty="0" smtClean="0"/>
              <a:t>ano</a:t>
            </a:r>
            <a:endParaRPr lang="pt-PT" dirty="0"/>
          </a:p>
          <a:p>
            <a:r>
              <a:rPr lang="pt-PT" dirty="0"/>
              <a:t>d) Percentagem de alunos maiores no momento da anulação da matrícula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16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Documentos Estruturadores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800" dirty="0" smtClean="0"/>
              <a:t>Documento Base (empregabilidade, organigrama)</a:t>
            </a:r>
            <a:endParaRPr lang="pt-PT" sz="1200" b="0" dirty="0"/>
          </a:p>
          <a:p>
            <a:r>
              <a:rPr lang="pt-PT" dirty="0"/>
              <a:t>Plano de Ação (quem faz o quê quando)</a:t>
            </a:r>
            <a:endParaRPr lang="pt-PT" b="0" dirty="0"/>
          </a:p>
          <a:p>
            <a:r>
              <a:rPr lang="pt-PT" dirty="0"/>
              <a:t>Indicadores Standard e Indicadores de Desistência</a:t>
            </a:r>
            <a:endParaRPr lang="pt-PT" dirty="0" smtClean="0"/>
          </a:p>
          <a:p>
            <a:r>
              <a:rPr lang="pt-PT" dirty="0" smtClean="0"/>
              <a:t>Plano </a:t>
            </a:r>
            <a:r>
              <a:rPr lang="pt-PT" dirty="0"/>
              <a:t>de Melhoria </a:t>
            </a:r>
            <a:r>
              <a:rPr lang="pt-PT" b="0" dirty="0"/>
              <a:t>dos Indicadores </a:t>
            </a:r>
            <a:r>
              <a:rPr lang="pt-PT" b="0" dirty="0" smtClean="0"/>
              <a:t>Registo </a:t>
            </a:r>
            <a:r>
              <a:rPr lang="pt-PT" b="0" dirty="0"/>
              <a:t>dos </a:t>
            </a:r>
            <a:r>
              <a:rPr lang="pt-PT" b="0" dirty="0" smtClean="0"/>
              <a:t>Indicadores</a:t>
            </a:r>
          </a:p>
          <a:p>
            <a:r>
              <a:rPr lang="pt-PT" dirty="0" smtClean="0"/>
              <a:t>Relatório </a:t>
            </a:r>
            <a:r>
              <a:rPr lang="pt-PT" dirty="0"/>
              <a:t>do Operador </a:t>
            </a:r>
            <a:r>
              <a:rPr lang="pt-PT" dirty="0" smtClean="0"/>
              <a:t> </a:t>
            </a:r>
            <a:r>
              <a:rPr lang="pt-PT" b="0" dirty="0" smtClean="0"/>
              <a:t>(</a:t>
            </a:r>
            <a:r>
              <a:rPr lang="pt-PT" b="0" dirty="0"/>
              <a:t>documento que serve de base à candidatura à certificação) com </a:t>
            </a:r>
            <a:r>
              <a:rPr lang="pt-PT" b="0" dirty="0" smtClean="0"/>
              <a:t>respetivos </a:t>
            </a:r>
            <a:r>
              <a:rPr lang="pt-PT" b="0" dirty="0"/>
              <a:t>anexos: as Fontes de Evidência e o Plano de Melhoria da Gestão que responde às fragilidades </a:t>
            </a:r>
            <a:r>
              <a:rPr lang="pt-PT" b="0" dirty="0" smtClean="0"/>
              <a:t>detetadas.</a:t>
            </a:r>
          </a:p>
          <a:p>
            <a:r>
              <a:rPr lang="pt-PT" dirty="0" smtClean="0"/>
              <a:t>Referencial </a:t>
            </a:r>
            <a:r>
              <a:rPr lang="pt-PT" dirty="0"/>
              <a:t>de </a:t>
            </a:r>
            <a:r>
              <a:rPr lang="pt-PT" dirty="0" smtClean="0"/>
              <a:t>Autoavaliação</a:t>
            </a:r>
            <a:r>
              <a:rPr lang="pt-PT" b="0" dirty="0" smtClean="0"/>
              <a:t>: </a:t>
            </a:r>
            <a:r>
              <a:rPr lang="pt-PT" b="0" dirty="0"/>
              <a:t>documento com os critérios de análise e revisão de todos os documentos estruturadores do </a:t>
            </a:r>
            <a:r>
              <a:rPr lang="pt-PT" b="0" dirty="0" smtClean="0"/>
              <a:t>EQAVET.</a:t>
            </a:r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3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Em que seremos </a:t>
            </a:r>
            <a:r>
              <a:rPr lang="pt-PT" dirty="0" smtClean="0"/>
              <a:t>avaliados?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1800" b="0" dirty="0"/>
          </a:p>
          <a:p>
            <a:endParaRPr lang="pt-PT" sz="18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800" dirty="0"/>
              <a:t>Se a escola tem ou não uma cultura de qualidade: </a:t>
            </a:r>
            <a:r>
              <a:rPr lang="pt-PT" sz="1800" dirty="0" smtClean="0"/>
              <a:t>ações </a:t>
            </a:r>
            <a:r>
              <a:rPr lang="pt-PT" sz="1800" dirty="0"/>
              <a:t>e procedimentos a desenvolver, indicadores a trabalhar, identificação dos instrumentos, fontes de informação e documentos de apoio utilizados, metodologias de acompanhamento, monitorização e divulgação de resultados.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4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CONSEGUIR O SELO </a:t>
            </a:r>
            <a:r>
              <a:rPr lang="pt-PT" dirty="0" smtClean="0"/>
              <a:t>EQAVET?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b="0" dirty="0" smtClean="0"/>
          </a:p>
          <a:p>
            <a:r>
              <a:rPr lang="pt-PT" b="0" dirty="0" smtClean="0"/>
              <a:t>Após </a:t>
            </a:r>
            <a:r>
              <a:rPr lang="pt-PT" b="0" dirty="0"/>
              <a:t>conclusão do projeto em curso seremos avaliados </a:t>
            </a:r>
            <a:r>
              <a:rPr lang="pt-PT" b="0" dirty="0" smtClean="0"/>
              <a:t>por uma </a:t>
            </a:r>
            <a:r>
              <a:rPr lang="pt-PT" b="0" dirty="0"/>
              <a:t>entidade externa (ANQEP), que nos atribuirá o </a:t>
            </a:r>
            <a:r>
              <a:rPr lang="pt-PT" b="0" dirty="0" smtClean="0"/>
              <a:t>selo EQAVET </a:t>
            </a:r>
            <a:r>
              <a:rPr lang="pt-PT" b="0" dirty="0"/>
              <a:t>se cumprirmos os requisitos </a:t>
            </a:r>
            <a:r>
              <a:rPr lang="pt-PT" b="0" dirty="0" smtClean="0"/>
              <a:t>exigidos.</a:t>
            </a:r>
            <a:endParaRPr lang="pt-PT" b="0" dirty="0"/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7" y="2307772"/>
            <a:ext cx="2924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0148" y="4680477"/>
            <a:ext cx="495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Equipa: Adjunto do Diretor/ </a:t>
            </a:r>
            <a:r>
              <a:rPr lang="pt-PT" dirty="0" err="1" smtClean="0"/>
              <a:t>Coord</a:t>
            </a:r>
            <a:r>
              <a:rPr lang="pt-PT" dirty="0" smtClean="0"/>
              <a:t>. DC/ </a:t>
            </a:r>
            <a:r>
              <a:rPr lang="pt-PT" dirty="0" err="1" smtClean="0"/>
              <a:t>Coord</a:t>
            </a:r>
            <a:r>
              <a:rPr lang="pt-PT" dirty="0" smtClean="0"/>
              <a:t>. DT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1824</TotalTime>
  <Words>614</Words>
  <Application>Microsoft Office PowerPoint</Application>
  <PresentationFormat>Apresentação no Ecrã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Ângulos</vt:lpstr>
      <vt:lpstr>Apresentação do PowerPoint</vt:lpstr>
      <vt:lpstr>O que é?</vt:lpstr>
      <vt:lpstr>QuE objetivoS?</vt:lpstr>
      <vt:lpstr>Indicadores que serão registados?</vt:lpstr>
      <vt:lpstr>Novo Indicador</vt:lpstr>
      <vt:lpstr>Documentos Estruturadores</vt:lpstr>
      <vt:lpstr>Em que seremos avaliados?</vt:lpstr>
      <vt:lpstr>COMO CONSEGUIR O SELO EQAVET?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Gama</dc:creator>
  <cp:lastModifiedBy>Patrícia Ferreira</cp:lastModifiedBy>
  <cp:revision>56</cp:revision>
  <dcterms:created xsi:type="dcterms:W3CDTF">2015-09-15T11:58:20Z</dcterms:created>
  <dcterms:modified xsi:type="dcterms:W3CDTF">2020-12-04T13:15:49Z</dcterms:modified>
</cp:coreProperties>
</file>