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9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3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323" y="4982814"/>
            <a:ext cx="876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FF"/>
                </a:solidFill>
              </a:rPr>
              <a:t>Agrupamento</a:t>
            </a:r>
            <a:r>
              <a:rPr lang="en-US" sz="3600" dirty="0" smtClean="0">
                <a:solidFill>
                  <a:srgbClr val="FFFFFF"/>
                </a:solidFill>
              </a:rPr>
              <a:t> de </a:t>
            </a:r>
            <a:r>
              <a:rPr lang="en-US" sz="3600" dirty="0" err="1" smtClean="0">
                <a:solidFill>
                  <a:srgbClr val="FFFFFF"/>
                </a:solidFill>
              </a:rPr>
              <a:t>Escolas</a:t>
            </a:r>
            <a:r>
              <a:rPr lang="en-US" sz="3600" dirty="0" smtClean="0">
                <a:solidFill>
                  <a:srgbClr val="FFFFFF"/>
                </a:solidFill>
              </a:rPr>
              <a:t> de </a:t>
            </a:r>
            <a:r>
              <a:rPr lang="en-US" sz="3600" dirty="0" err="1" smtClean="0">
                <a:solidFill>
                  <a:srgbClr val="FFFFFF"/>
                </a:solidFill>
              </a:rPr>
              <a:t>Vilela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173" y="2169859"/>
            <a:ext cx="8283677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FFFFFF"/>
              </a:solidFill>
            </a:endParaRP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algn="ctr"/>
            <a:endParaRPr lang="en-US" sz="3600" dirty="0" smtClean="0">
              <a:solidFill>
                <a:srgbClr val="FFFFFF"/>
              </a:solidFill>
            </a:endParaRP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algn="ctr"/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859" y="6081059"/>
            <a:ext cx="865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err="1" smtClean="0">
                <a:solidFill>
                  <a:srgbClr val="FFFFFF"/>
                </a:solidFill>
              </a:rPr>
              <a:t>Ano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letivo</a:t>
            </a:r>
            <a:r>
              <a:rPr lang="en-US" smtClean="0">
                <a:solidFill>
                  <a:srgbClr val="FFFFFF"/>
                </a:solidFill>
              </a:rPr>
              <a:t>      2020/2021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0" y="2639291"/>
            <a:ext cx="2269673" cy="215091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Imagem 6" descr="Resultado de imagem para eqav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17" y="3654858"/>
            <a:ext cx="5432114" cy="111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ângulo 1"/>
          <p:cNvSpPr/>
          <p:nvPr/>
        </p:nvSpPr>
        <p:spPr>
          <a:xfrm>
            <a:off x="266467" y="2241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Divulgação do Projeto</a:t>
            </a:r>
          </a:p>
          <a:p>
            <a:r>
              <a:rPr lang="pt-PT" dirty="0" smtClean="0"/>
              <a:t>Quadro </a:t>
            </a:r>
            <a:r>
              <a:rPr lang="pt-PT" dirty="0"/>
              <a:t>de Referência Europeu de Garantia da Qualidade para a Educação e Formação Profissionais </a:t>
            </a:r>
            <a:r>
              <a:rPr lang="pt-PT" b="1" dirty="0"/>
              <a:t>(Quadro EQAVET)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5002569" y="2454625"/>
            <a:ext cx="3570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- </a:t>
            </a:r>
            <a:r>
              <a:rPr lang="pt-PT" dirty="0" err="1" smtClean="0">
                <a:solidFill>
                  <a:srgbClr val="FF0000"/>
                </a:solidFill>
              </a:rPr>
              <a:t>Stackeholder</a:t>
            </a:r>
            <a:r>
              <a:rPr lang="pt-PT" dirty="0" smtClean="0">
                <a:solidFill>
                  <a:srgbClr val="FF0000"/>
                </a:solidFill>
              </a:rPr>
              <a:t>: </a:t>
            </a:r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Entidades Externas</a:t>
            </a:r>
            <a:endParaRPr lang="pt-P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02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CONSEGUIR O SELO </a:t>
            </a:r>
            <a:r>
              <a:rPr lang="pt-PT" dirty="0" smtClean="0"/>
              <a:t>EQAVET?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b="0" dirty="0" smtClean="0"/>
          </a:p>
          <a:p>
            <a:r>
              <a:rPr lang="pt-PT" b="0" dirty="0" smtClean="0"/>
              <a:t>Após </a:t>
            </a:r>
            <a:r>
              <a:rPr lang="pt-PT" b="0" dirty="0"/>
              <a:t>conclusão do projeto em curso seremos avaliados </a:t>
            </a:r>
            <a:r>
              <a:rPr lang="pt-PT" b="0" dirty="0" smtClean="0"/>
              <a:t>por uma </a:t>
            </a:r>
            <a:r>
              <a:rPr lang="pt-PT" b="0" dirty="0"/>
              <a:t>entidade externa (ANQEP), que nos atribuirá o </a:t>
            </a:r>
            <a:r>
              <a:rPr lang="pt-PT" b="0" dirty="0" smtClean="0"/>
              <a:t>selo EQAVET </a:t>
            </a:r>
            <a:r>
              <a:rPr lang="pt-PT" b="0" dirty="0"/>
              <a:t>se cumprirmos os requisitos </a:t>
            </a:r>
            <a:r>
              <a:rPr lang="pt-PT" b="0" dirty="0" smtClean="0"/>
              <a:t>exigidos.</a:t>
            </a:r>
            <a:endParaRPr lang="pt-PT" b="0" dirty="0"/>
          </a:p>
        </p:txBody>
      </p:sp>
      <p:grpSp>
        <p:nvGrpSpPr>
          <p:cNvPr id="4" name="Grupo 3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5" name="Grupo 4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7" name="Imagem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7" y="2307772"/>
            <a:ext cx="2924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30148" y="4680477"/>
            <a:ext cx="495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Equipa: Adjunto do Diretor/ </a:t>
            </a:r>
            <a:r>
              <a:rPr lang="pt-PT" dirty="0" err="1" smtClean="0"/>
              <a:t>Coord</a:t>
            </a:r>
            <a:r>
              <a:rPr lang="pt-PT" dirty="0" smtClean="0"/>
              <a:t>. DC/ </a:t>
            </a:r>
            <a:r>
              <a:rPr lang="pt-PT" dirty="0" err="1" smtClean="0"/>
              <a:t>Coord</a:t>
            </a:r>
            <a:r>
              <a:rPr lang="pt-PT" dirty="0" smtClean="0"/>
              <a:t>. DT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0" dirty="0"/>
          </a:p>
          <a:p>
            <a:r>
              <a:rPr lang="pt-PT" b="0" dirty="0" smtClean="0"/>
              <a:t> </a:t>
            </a:r>
            <a:r>
              <a:rPr lang="pt-PT" b="0" dirty="0"/>
              <a:t>Modelo para garantir a qualidade das escolas </a:t>
            </a:r>
            <a:r>
              <a:rPr lang="pt-PT" b="0" dirty="0" smtClean="0"/>
              <a:t>com ensino profissional </a:t>
            </a:r>
            <a:r>
              <a:rPr lang="pt-PT" b="0" dirty="0"/>
              <a:t>que segue determinados critérios e </a:t>
            </a:r>
            <a:r>
              <a:rPr lang="pt-PT" b="0" dirty="0" smtClean="0"/>
              <a:t>indicadores.</a:t>
            </a:r>
          </a:p>
          <a:p>
            <a:endParaRPr lang="pt-PT" b="0" dirty="0"/>
          </a:p>
          <a:p>
            <a:pPr algn="just"/>
            <a:r>
              <a:rPr lang="pt-PT" b="0" dirty="0" smtClean="0"/>
              <a:t>Instrumento </a:t>
            </a:r>
            <a:r>
              <a:rPr lang="pt-PT" b="0" dirty="0"/>
              <a:t>a adotar de forma voluntária, que permite documentar, desenvolver, monitorizar, avaliar e melhorar a eficiência da oferta de EFP e a qualidade das práticas de gestão, implicando processos de monitorização regulares, envolvendo mecanismos de avaliação interna e externa, e relatórios de progresso, estabelecendo critérios de qualidade e descritores indicativos que sustentam a monitorização e a produção de relatórios </a:t>
            </a:r>
            <a:r>
              <a:rPr lang="pt-PT" b="0" dirty="0" smtClean="0"/>
              <a:t>.</a:t>
            </a:r>
          </a:p>
          <a:p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6" name="Grupo 5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4" name="Imagem 3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5" name="Imagem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102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0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</a:t>
            </a:r>
            <a:r>
              <a:rPr lang="pt-PT" dirty="0" smtClean="0"/>
              <a:t> </a:t>
            </a:r>
            <a:r>
              <a:rPr lang="pt-PT" dirty="0" err="1" smtClean="0"/>
              <a:t>objetivoS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b="0" dirty="0"/>
          </a:p>
          <a:p>
            <a:r>
              <a:rPr lang="pt-PT" sz="2000" b="0" dirty="0"/>
              <a:t> Procurar um acordo entre as </a:t>
            </a:r>
            <a:r>
              <a:rPr lang="pt-PT" sz="2000" b="0" dirty="0" smtClean="0"/>
              <a:t>perspetivas </a:t>
            </a:r>
            <a:r>
              <a:rPr lang="pt-PT" sz="2000" b="0" dirty="0"/>
              <a:t>dos alunos, dos encarregados de educação e dos empregadores sobre quais as competências que os alunos devem ter no final dos cursos 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trabalhar mais e melhor hoje e no futuro</a:t>
            </a:r>
            <a:r>
              <a:rPr lang="pt-PT" sz="2000" b="0" dirty="0"/>
              <a:t>.</a:t>
            </a:r>
            <a:endParaRPr lang="pt-PT" sz="2000" b="0" dirty="0" smtClean="0"/>
          </a:p>
          <a:p>
            <a:endParaRPr lang="pt-PT" sz="2000" b="0" dirty="0"/>
          </a:p>
          <a:p>
            <a:r>
              <a:rPr lang="pt-PT" sz="2000" b="0" dirty="0"/>
              <a:t>Garantir que a escola consegue estabelecer essa comunicação entre estes participantes.</a:t>
            </a:r>
            <a:endParaRPr lang="pt-PT" sz="2000" b="0" dirty="0" smtClean="0"/>
          </a:p>
          <a:p>
            <a:endParaRPr lang="pt-PT" b="0" dirty="0"/>
          </a:p>
          <a:p>
            <a:pPr algn="just"/>
            <a:endParaRPr lang="pt-PT" b="0" dirty="0"/>
          </a:p>
          <a:p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6" name="Grupo 5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4" name="Imagem 3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5" name="Imagem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102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31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Qual o interesse da sua empresa em </a:t>
            </a:r>
            <a:r>
              <a:rPr lang="pt-PT" dirty="0" smtClean="0"/>
              <a:t>colaborar?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979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1900" dirty="0" smtClean="0"/>
              <a:t>O AEV assume-se </a:t>
            </a:r>
            <a:r>
              <a:rPr lang="pt-PT" sz="1900" dirty="0"/>
              <a:t>como </a:t>
            </a:r>
            <a:r>
              <a:rPr lang="pt-PT" sz="1900" dirty="0" smtClean="0"/>
              <a:t>parceiro </a:t>
            </a:r>
            <a:r>
              <a:rPr lang="pt-PT" sz="1900" dirty="0"/>
              <a:t>de conhecimento da sua empresa</a:t>
            </a:r>
            <a:r>
              <a:rPr lang="pt-PT" sz="1900" dirty="0" smtClean="0"/>
              <a:t>.</a:t>
            </a:r>
          </a:p>
          <a:p>
            <a:pPr marL="0" indent="0"/>
            <a:endParaRPr lang="pt-PT" sz="1900" dirty="0"/>
          </a:p>
          <a:p>
            <a:r>
              <a:rPr lang="pt-PT" sz="1900" dirty="0"/>
              <a:t>1) formamos com teoria e prática os seus futuros trabalhadores.</a:t>
            </a:r>
          </a:p>
          <a:p>
            <a:r>
              <a:rPr lang="pt-PT" sz="1900" dirty="0"/>
              <a:t>2) estudamos os cenários futuros da economia e do mercado de trabalho a nível local, nacional e europeu. </a:t>
            </a:r>
            <a:r>
              <a:rPr lang="pt-PT" sz="1900" dirty="0" smtClean="0"/>
              <a:t>O AEV tem </a:t>
            </a:r>
            <a:r>
              <a:rPr lang="pt-PT" sz="1900" dirty="0"/>
              <a:t>este conhecimento para lhe dar e quer ouvi-lo também a si.</a:t>
            </a:r>
          </a:p>
          <a:p>
            <a:r>
              <a:rPr lang="pt-PT" sz="1900" dirty="0"/>
              <a:t>3) Enquanto especialistas em ensino ajudamos a estruturar os estágios/primeiros empregos como </a:t>
            </a:r>
            <a:r>
              <a:rPr lang="pt-PT" sz="1900" dirty="0" smtClean="0"/>
              <a:t>aprendizagem.</a:t>
            </a:r>
          </a:p>
          <a:p>
            <a:endParaRPr lang="pt-PT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1900" dirty="0"/>
              <a:t>Melhor empregabilidade, mais competitividade!</a:t>
            </a:r>
            <a:endParaRPr lang="pt-PT" dirty="0" smtClean="0"/>
          </a:p>
        </p:txBody>
      </p:sp>
      <p:grpSp>
        <p:nvGrpSpPr>
          <p:cNvPr id="7" name="Grupo 6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6" name="Grupo 5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4" name="Imagem 3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5" name="Imagem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102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29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maximizar a eficácia </a:t>
            </a:r>
            <a:r>
              <a:rPr lang="pt-PT" dirty="0" smtClean="0"/>
              <a:t>dos estágios /primeiros </a:t>
            </a:r>
            <a:r>
              <a:rPr lang="pt-PT" dirty="0"/>
              <a:t>empregos?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b="0" dirty="0" smtClean="0"/>
              <a:t>Prever </a:t>
            </a:r>
            <a:r>
              <a:rPr lang="pt-PT" b="0" dirty="0"/>
              <a:t>uma </a:t>
            </a:r>
            <a:r>
              <a:rPr lang="pt-PT" dirty="0"/>
              <a:t>fase de planeamento conjunto do estágio/primeiros empregos que seja avaliada por um modelo de qualidade</a:t>
            </a:r>
            <a:r>
              <a:rPr lang="pt-PT" b="0" dirty="0"/>
              <a:t> – pode ou não existir uma parceria formal entre escola e empresa para este fim</a:t>
            </a:r>
          </a:p>
          <a:p>
            <a:pPr>
              <a:buFont typeface="Arial" panose="020B0604020202020204" pitchFamily="34" charset="0"/>
              <a:buChar char="•"/>
            </a:pPr>
            <a:endParaRPr lang="pt-PT" b="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0" dirty="0"/>
              <a:t>Assegurar que há </a:t>
            </a:r>
            <a:r>
              <a:rPr lang="pt-PT" b="0" u="sng" dirty="0"/>
              <a:t>uma ligação entre o conteúdo do estágio/primeiro emprego e as qualificações do estagiário</a:t>
            </a:r>
          </a:p>
          <a:p>
            <a:pPr>
              <a:buFont typeface="Arial" panose="020B0604020202020204" pitchFamily="34" charset="0"/>
              <a:buChar char="•"/>
            </a:pPr>
            <a:endParaRPr lang="pt-PT" b="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b="0" dirty="0"/>
              <a:t>Prever uma fase de </a:t>
            </a:r>
            <a:r>
              <a:rPr lang="pt-PT" b="0" u="sng" dirty="0"/>
              <a:t>avaliação da relação de trabalho entre a escola e a empresa</a:t>
            </a:r>
            <a:endParaRPr lang="pt-P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5" name="Grupo 4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7" name="Imagem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16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nos dizem as experiências na UE?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148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PT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0" dirty="0" smtClean="0"/>
              <a:t>É </a:t>
            </a:r>
            <a:r>
              <a:rPr lang="pt-PT" sz="1800" b="0" dirty="0"/>
              <a:t>fundamental dividir o processo de estágio/primeiro emprego em 3 momentos: antes, durante e depois.</a:t>
            </a:r>
          </a:p>
          <a:p>
            <a:pPr marL="0" indent="0"/>
            <a:r>
              <a:rPr lang="pt-PT" sz="1800" b="0" dirty="0"/>
              <a:t>•3 casos de estudo: Holanda, Alemanha e Itália</a:t>
            </a:r>
          </a:p>
          <a:p>
            <a:pPr marL="0" indent="0"/>
            <a:r>
              <a:rPr lang="pt-PT" sz="1800" b="0" dirty="0"/>
              <a:t>•Na Holanda há uma equipe da escola que passa entre um dia e uma semana na empresa para garantir que há a ligação entre as qualificações do estagiário e os conteúdos do estágio; há também uma equipe de peritos que dá formação e apoio ao tutor de estágio da empresa; o acordo estabelecido entre a empresa e a escola define claramente obrigações mútuas e expectativas. Tudo isto decorreu inicialmente no âmbito de </a:t>
            </a:r>
            <a:r>
              <a:rPr lang="pt-PT" sz="1800" b="0" dirty="0" smtClean="0"/>
              <a:t>projetos </a:t>
            </a:r>
            <a:r>
              <a:rPr lang="pt-PT" sz="1800" b="0" dirty="0"/>
              <a:t>piloto apoiados pelos Ministérios da Educação e do Emprego.</a:t>
            </a:r>
            <a:endParaRPr lang="pt-P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5" name="Grupo 4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7" name="Imagem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77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nos dizem as experiências na UE?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148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PT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0" dirty="0"/>
              <a:t>Na Alemanha apostou-se mais em responder às necessidades das pequenas e médias empresas.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0" dirty="0" smtClean="0"/>
              <a:t>Começou-se </a:t>
            </a:r>
            <a:r>
              <a:rPr lang="pt-PT" sz="1800" b="0" dirty="0"/>
              <a:t>igualmente por um </a:t>
            </a:r>
            <a:r>
              <a:rPr lang="pt-PT" sz="1800" b="0" dirty="0" smtClean="0"/>
              <a:t>projeto </a:t>
            </a:r>
            <a:r>
              <a:rPr lang="pt-PT" sz="1800" b="0" dirty="0"/>
              <a:t>piloto em Berlim apoiado por diversas instituições públicas. Da discussão entre gestores, supervisores de estágio, profissionais especializados/monitores de estágio, estagiários e escolas, surgiram as seguintes recomendações hoje seguidas em todo o país:</a:t>
            </a:r>
            <a:endParaRPr lang="pt-P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5" name="Grupo 4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7" name="Imagem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12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nos dizem as experiências na UE?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1486"/>
          </a:xfrm>
        </p:spPr>
        <p:txBody>
          <a:bodyPr>
            <a:normAutofit lnSpcReduction="10000"/>
          </a:bodyPr>
          <a:lstStyle/>
          <a:p>
            <a:endParaRPr lang="pt-PT" b="0" dirty="0"/>
          </a:p>
          <a:p>
            <a:endParaRPr lang="pt-PT" b="0" dirty="0"/>
          </a:p>
          <a:p>
            <a:r>
              <a:rPr lang="pt-PT" b="0" dirty="0"/>
              <a:t>Na </a:t>
            </a:r>
            <a:r>
              <a:rPr lang="pt-PT" dirty="0"/>
              <a:t>Itália </a:t>
            </a:r>
            <a:r>
              <a:rPr lang="pt-PT" b="0" dirty="0"/>
              <a:t>iniciou-se em Turim um </a:t>
            </a:r>
            <a:r>
              <a:rPr lang="pt-PT" b="0" dirty="0" smtClean="0"/>
              <a:t>projeto </a:t>
            </a:r>
            <a:r>
              <a:rPr lang="pt-PT" b="0" dirty="0"/>
              <a:t>piloto ligado à robótica em que são parceiras as empresas, as associações empresariais, as escolas e as autoridades locais. </a:t>
            </a:r>
          </a:p>
          <a:p>
            <a:endParaRPr lang="pt-PT" b="0" dirty="0"/>
          </a:p>
          <a:p>
            <a:r>
              <a:rPr lang="pt-PT" b="0" dirty="0"/>
              <a:t>•Respeitando a legislação nacional estes parceiros fizeram aprovar um novo currículo para a robótica. </a:t>
            </a:r>
            <a:endParaRPr lang="pt-PT" b="0" dirty="0" smtClean="0"/>
          </a:p>
          <a:p>
            <a:endParaRPr lang="pt-PT" b="0" dirty="0"/>
          </a:p>
          <a:p>
            <a:r>
              <a:rPr lang="pt-PT" b="0" dirty="0"/>
              <a:t>•Começa por haver um </a:t>
            </a:r>
            <a:r>
              <a:rPr lang="pt-PT" b="0" u="sng" dirty="0"/>
              <a:t>acordo de estágio </a:t>
            </a:r>
            <a:r>
              <a:rPr lang="pt-PT" b="0" dirty="0"/>
              <a:t>entre a escola e as empresas em que se define claramente, com a participação do tutor de estágio da escola e do da empresa, o que há a aprender. O tutor da empresa avalia o estágio de acordo com os critérios estabelecidos previamente. Tudo é revisto e avaliado anualmente. </a:t>
            </a:r>
          </a:p>
          <a:p>
            <a:endParaRPr lang="pt-PT" sz="1800" b="0" dirty="0"/>
          </a:p>
        </p:txBody>
      </p:sp>
      <p:grpSp>
        <p:nvGrpSpPr>
          <p:cNvPr id="4" name="Grupo 3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5" name="Grupo 4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7" name="Imagem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79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Principais conclusões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1486"/>
          </a:xfrm>
        </p:spPr>
        <p:txBody>
          <a:bodyPr>
            <a:normAutofit fontScale="62500" lnSpcReduction="20000"/>
          </a:bodyPr>
          <a:lstStyle/>
          <a:p>
            <a:pPr marL="0" indent="0"/>
            <a:endParaRPr lang="pt-PT" sz="2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/>
              <a:t>A garantia de qualidade é reforçada se for planeada desde o início, com responsabilidades claras em cada fase.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/>
              <a:t>Levar os professores de EFP a passar tempo nas empresas torna mais fácil a ligação escola-trabalho.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/>
              <a:t>As </a:t>
            </a:r>
            <a:r>
              <a:rPr lang="pt-PT" sz="2400" dirty="0" err="1"/>
              <a:t>PMEs</a:t>
            </a:r>
            <a:r>
              <a:rPr lang="pt-PT" sz="2400" dirty="0"/>
              <a:t> podem ser encorajadas e apoiadas a envolver-se se se dá atenção às suas necessidades específicas de formação e ao seu contexto.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/>
              <a:t>A criação de sistemas on-line aumenta a colaboração entre escolas e empresas e facilita a revisão e monitorização da qualidade.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/>
              <a:t>É difícil excluir empresas mas os resultados são melhores quando se pode escolher as empresas de estágio.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5" name="Grupo 4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7" name="Imagem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65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1852</TotalTime>
  <Words>796</Words>
  <Application>Microsoft Office PowerPoint</Application>
  <PresentationFormat>Apresentação no Ecrã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Ângulos</vt:lpstr>
      <vt:lpstr>Apresentação do PowerPoint</vt:lpstr>
      <vt:lpstr>O que é?</vt:lpstr>
      <vt:lpstr>QuE objetivoS?</vt:lpstr>
      <vt:lpstr>Qual o interesse da sua empresa em colaborar?</vt:lpstr>
      <vt:lpstr>Como maximizar a eficácia dos estágios /primeiros empregos?</vt:lpstr>
      <vt:lpstr>O que nos dizem as experiências na UE?</vt:lpstr>
      <vt:lpstr>O que nos dizem as experiências na UE?</vt:lpstr>
      <vt:lpstr>O que nos dizem as experiências na UE?</vt:lpstr>
      <vt:lpstr>Principais conclusões</vt:lpstr>
      <vt:lpstr>COMO CONSEGUIR O SELO EQAVET?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Gama</dc:creator>
  <cp:lastModifiedBy>Patrícia Ferreira</cp:lastModifiedBy>
  <cp:revision>60</cp:revision>
  <dcterms:created xsi:type="dcterms:W3CDTF">2015-09-15T11:58:20Z</dcterms:created>
  <dcterms:modified xsi:type="dcterms:W3CDTF">2020-12-04T13:15:42Z</dcterms:modified>
</cp:coreProperties>
</file>